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263" r:id="rId6"/>
    <p:sldId id="294" r:id="rId7"/>
    <p:sldId id="276" r:id="rId8"/>
    <p:sldId id="304" r:id="rId9"/>
    <p:sldId id="295" r:id="rId10"/>
    <p:sldId id="298" r:id="rId11"/>
    <p:sldId id="301" r:id="rId12"/>
    <p:sldId id="302" r:id="rId13"/>
    <p:sldId id="303" r:id="rId14"/>
    <p:sldId id="299" r:id="rId15"/>
    <p:sldId id="297" r:id="rId16"/>
    <p:sldId id="296" r:id="rId17"/>
    <p:sldId id="300" r:id="rId18"/>
    <p:sldId id="293"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0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5" autoAdjust="0"/>
    <p:restoredTop sz="94660"/>
  </p:normalViewPr>
  <p:slideViewPr>
    <p:cSldViewPr snapToGrid="0">
      <p:cViewPr varScale="1">
        <p:scale>
          <a:sx n="135" d="100"/>
          <a:sy n="135" d="100"/>
        </p:scale>
        <p:origin x="208"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C03B-83A2-465A-95BD-81332838A883}"/>
              </a:ext>
            </a:extLst>
          </p:cNvPr>
          <p:cNvSpPr>
            <a:spLocks noGrp="1"/>
          </p:cNvSpPr>
          <p:nvPr>
            <p:ph type="ctrTitle"/>
          </p:nvPr>
        </p:nvSpPr>
        <p:spPr>
          <a:xfrm>
            <a:off x="1524000" y="1743075"/>
            <a:ext cx="9144000" cy="1766888"/>
          </a:xfrm>
        </p:spPr>
        <p:txBody>
          <a:bodyPr anchor="b"/>
          <a:lstStyle>
            <a:lvl1pPr algn="ctr">
              <a:defRPr sz="6000"/>
            </a:lvl1pPr>
          </a:lstStyle>
          <a:p>
            <a:r>
              <a:rPr lang="nl-NL" dirty="0"/>
              <a:t>Klik om stijl te bewerken</a:t>
            </a:r>
          </a:p>
        </p:txBody>
      </p:sp>
      <p:sp>
        <p:nvSpPr>
          <p:cNvPr id="3" name="Ondertitel 2">
            <a:extLst>
              <a:ext uri="{FF2B5EF4-FFF2-40B4-BE49-F238E27FC236}">
                <a16:creationId xmlns:a16="http://schemas.microsoft.com/office/drawing/2014/main" id="{4CBF8B93-7792-4A6E-8756-074AACC02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Tree>
    <p:extLst>
      <p:ext uri="{BB962C8B-B14F-4D97-AF65-F5344CB8AC3E}">
        <p14:creationId xmlns:p14="http://schemas.microsoft.com/office/powerpoint/2010/main" val="90710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FE261-99FC-40B9-8413-CDE4D4CCF032}"/>
              </a:ext>
            </a:extLst>
          </p:cNvPr>
          <p:cNvSpPr>
            <a:spLocks noGrp="1"/>
          </p:cNvSpPr>
          <p:nvPr>
            <p:ph type="title"/>
          </p:nvPr>
        </p:nvSpPr>
        <p:spPr/>
        <p:txBody>
          <a:bodyPr/>
          <a:lstStyle/>
          <a:p>
            <a:r>
              <a:rPr lang="nl-NL" dirty="0"/>
              <a:t>Klik om stijl te bewerken</a:t>
            </a:r>
          </a:p>
        </p:txBody>
      </p:sp>
      <p:sp>
        <p:nvSpPr>
          <p:cNvPr id="3" name="Tijdelijke aanduiding voor inhoud 2">
            <a:extLst>
              <a:ext uri="{FF2B5EF4-FFF2-40B4-BE49-F238E27FC236}">
                <a16:creationId xmlns:a16="http://schemas.microsoft.com/office/drawing/2014/main" id="{5EEC331A-E23A-429E-94E8-B0EAF6DD7F44}"/>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7904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ee kolomm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494C5-924D-4938-BC36-F91BE2AFD78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478882E-C583-473D-BB1C-A187F427DAE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28370999-10C9-4FA6-B0E2-D21341B0382D}"/>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44581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E522B-89E0-4BE9-B54D-5C869777618E}"/>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
        <p:nvSpPr>
          <p:cNvPr id="3" name="Tijdelijke aanduiding voor tekst 2">
            <a:extLst>
              <a:ext uri="{FF2B5EF4-FFF2-40B4-BE49-F238E27FC236}">
                <a16:creationId xmlns:a16="http://schemas.microsoft.com/office/drawing/2014/main" id="{58C49E0A-6B8F-4B51-90D4-5B594C295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5CE19152-DFF7-463C-A1E2-57D14828C32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C4AE0D4-E803-479A-8649-C4DA9225D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97975EA9-65CC-4109-B2A3-186A56E845E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7724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7287E-4799-43C8-9DAC-8645ED95E190}"/>
              </a:ext>
            </a:extLst>
          </p:cNvPr>
          <p:cNvSpPr>
            <a:spLocks noGrp="1"/>
          </p:cNvSpPr>
          <p:nvPr>
            <p:ph type="title"/>
          </p:nvPr>
        </p:nvSpPr>
        <p:spPr/>
        <p:txBody>
          <a:bodyPr/>
          <a:lstStyle/>
          <a:p>
            <a:r>
              <a:rPr lang="nl-NL" dirty="0"/>
              <a:t>Klik om stijl te bewerken</a:t>
            </a:r>
          </a:p>
        </p:txBody>
      </p:sp>
    </p:spTree>
    <p:extLst>
      <p:ext uri="{BB962C8B-B14F-4D97-AF65-F5344CB8AC3E}">
        <p14:creationId xmlns:p14="http://schemas.microsoft.com/office/powerpoint/2010/main" val="273285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to wer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3240044B-470F-4E3C-972A-1F222DC0E1A3}"/>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tel 1">
            <a:extLst>
              <a:ext uri="{FF2B5EF4-FFF2-40B4-BE49-F238E27FC236}">
                <a16:creationId xmlns:a16="http://schemas.microsoft.com/office/drawing/2014/main" id="{844566EF-6F28-4A9F-8053-0E6D40EB145E}"/>
              </a:ext>
            </a:extLst>
          </p:cNvPr>
          <p:cNvSpPr>
            <a:spLocks noGrp="1"/>
          </p:cNvSpPr>
          <p:nvPr>
            <p:ph type="title"/>
          </p:nvPr>
        </p:nvSpPr>
        <p:spPr>
          <a:xfrm>
            <a:off x="6172198" y="18255"/>
            <a:ext cx="5915025" cy="1325563"/>
          </a:xfrm>
        </p:spPr>
        <p:txBody>
          <a:bodyPr/>
          <a:lstStyle/>
          <a:p>
            <a:r>
              <a:rPr lang="nl-NL" dirty="0"/>
              <a:t>Klik om stijl te bewerken</a:t>
            </a:r>
          </a:p>
        </p:txBody>
      </p:sp>
      <p:pic>
        <p:nvPicPr>
          <p:cNvPr id="8" name="Afbeelding 7">
            <a:extLst>
              <a:ext uri="{FF2B5EF4-FFF2-40B4-BE49-F238E27FC236}">
                <a16:creationId xmlns:a16="http://schemas.microsoft.com/office/drawing/2014/main" id="{A9083196-A9AC-4A0D-BC1C-0322D29926A0}"/>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1" y="0"/>
            <a:ext cx="5915025" cy="6858000"/>
          </a:xfrm>
          <a:prstGeom prst="rect">
            <a:avLst/>
          </a:prstGeom>
        </p:spPr>
      </p:pic>
    </p:spTree>
    <p:extLst>
      <p:ext uri="{BB962C8B-B14F-4D97-AF65-F5344CB8AC3E}">
        <p14:creationId xmlns:p14="http://schemas.microsoft.com/office/powerpoint/2010/main" val="46465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to lunch">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10" name="Afbeelding 9">
            <a:extLst>
              <a:ext uri="{FF2B5EF4-FFF2-40B4-BE49-F238E27FC236}">
                <a16:creationId xmlns:a16="http://schemas.microsoft.com/office/drawing/2014/main" id="{E749BA3B-D7FD-4DED-BF46-2202358148A3}"/>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4800" cy="6858000"/>
          </a:xfrm>
          <a:prstGeom prst="rect">
            <a:avLst/>
          </a:prstGeom>
        </p:spPr>
      </p:pic>
    </p:spTree>
    <p:extLst>
      <p:ext uri="{BB962C8B-B14F-4D97-AF65-F5344CB8AC3E}">
        <p14:creationId xmlns:p14="http://schemas.microsoft.com/office/powerpoint/2010/main" val="426103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to zakelij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5025" cy="6858000"/>
          </a:xfrm>
          <a:prstGeom prst="rect">
            <a:avLst/>
          </a:prstGeom>
        </p:spPr>
      </p:pic>
    </p:spTree>
    <p:extLst>
      <p:ext uri="{BB962C8B-B14F-4D97-AF65-F5344CB8AC3E}">
        <p14:creationId xmlns:p14="http://schemas.microsoft.com/office/powerpoint/2010/main" val="332705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cdt">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5625"/>
            <a:ext cx="5915025" cy="4371237"/>
          </a:xfrm>
          <a:prstGeom prst="rect">
            <a:avLst/>
          </a:prstGeom>
        </p:spPr>
      </p:pic>
      <p:sp>
        <p:nvSpPr>
          <p:cNvPr id="8" name="Titel 1">
            <a:extLst>
              <a:ext uri="{FF2B5EF4-FFF2-40B4-BE49-F238E27FC236}">
                <a16:creationId xmlns:a16="http://schemas.microsoft.com/office/drawing/2014/main" id="{5EA51B4A-28C1-490E-B812-02AC068CD321}"/>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Tree>
    <p:extLst>
      <p:ext uri="{BB962C8B-B14F-4D97-AF65-F5344CB8AC3E}">
        <p14:creationId xmlns:p14="http://schemas.microsoft.com/office/powerpoint/2010/main" val="124266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88B55F-4EE0-4E1E-AA09-64EA332AB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grpSp>
        <p:nvGrpSpPr>
          <p:cNvPr id="7" name="Groep 6">
            <a:extLst>
              <a:ext uri="{FF2B5EF4-FFF2-40B4-BE49-F238E27FC236}">
                <a16:creationId xmlns:a16="http://schemas.microsoft.com/office/drawing/2014/main" id="{AC1B182A-BEC2-4380-9A26-30F12CE228DD}"/>
              </a:ext>
            </a:extLst>
          </p:cNvPr>
          <p:cNvGrpSpPr/>
          <p:nvPr/>
        </p:nvGrpSpPr>
        <p:grpSpPr>
          <a:xfrm>
            <a:off x="0" y="0"/>
            <a:ext cx="12192000" cy="1825625"/>
            <a:chOff x="0" y="0"/>
            <a:chExt cx="12192000" cy="1772607"/>
          </a:xfrm>
        </p:grpSpPr>
        <p:sp>
          <p:nvSpPr>
            <p:cNvPr id="8" name="Rechthoekige driehoek 7">
              <a:extLst>
                <a:ext uri="{FF2B5EF4-FFF2-40B4-BE49-F238E27FC236}">
                  <a16:creationId xmlns:a16="http://schemas.microsoft.com/office/drawing/2014/main" id="{085C8816-9160-4130-AA10-12A952139081}"/>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008CD251-BDB7-4E96-8B65-7F517B5B222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A9CE4D8A-0E14-4895-87AD-43A09D2FCE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6959" y="542876"/>
              <a:ext cx="617014" cy="446781"/>
            </a:xfrm>
            <a:prstGeom prst="rect">
              <a:avLst/>
            </a:prstGeom>
          </p:spPr>
        </p:pic>
      </p:grpSp>
      <p:pic>
        <p:nvPicPr>
          <p:cNvPr id="11" name="Afbeelding 10">
            <a:extLst>
              <a:ext uri="{FF2B5EF4-FFF2-40B4-BE49-F238E27FC236}">
                <a16:creationId xmlns:a16="http://schemas.microsoft.com/office/drawing/2014/main" id="{51197397-F18E-4FBC-B1B7-37CC1F2D756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5641" y="6245944"/>
            <a:ext cx="2625927" cy="545690"/>
          </a:xfrm>
          <a:prstGeom prst="rect">
            <a:avLst/>
          </a:prstGeom>
        </p:spPr>
      </p:pic>
      <p:sp>
        <p:nvSpPr>
          <p:cNvPr id="2" name="Tijdelijke aanduiding voor titel 1">
            <a:extLst>
              <a:ext uri="{FF2B5EF4-FFF2-40B4-BE49-F238E27FC236}">
                <a16:creationId xmlns:a16="http://schemas.microsoft.com/office/drawing/2014/main" id="{438156B5-8366-4F30-A039-4101AC8D29BD}"/>
              </a:ext>
            </a:extLst>
          </p:cNvPr>
          <p:cNvSpPr>
            <a:spLocks noGrp="1"/>
          </p:cNvSpPr>
          <p:nvPr>
            <p:ph type="title"/>
          </p:nvPr>
        </p:nvSpPr>
        <p:spPr>
          <a:xfrm>
            <a:off x="838200" y="453040"/>
            <a:ext cx="10515600" cy="654132"/>
          </a:xfrm>
          <a:prstGeom prst="rect">
            <a:avLst/>
          </a:prstGeom>
        </p:spPr>
        <p:txBody>
          <a:bodyPr vert="horz" lIns="91440" tIns="45720" rIns="91440" bIns="45720" rtlCol="0" anchor="ctr">
            <a:normAutofit/>
          </a:bodyPr>
          <a:lstStyle/>
          <a:p>
            <a:r>
              <a:rPr lang="nl-NL" dirty="0"/>
              <a:t>Klik om de stijl te bewerken</a:t>
            </a:r>
          </a:p>
        </p:txBody>
      </p:sp>
    </p:spTree>
    <p:extLst>
      <p:ext uri="{BB962C8B-B14F-4D97-AF65-F5344CB8AC3E}">
        <p14:creationId xmlns:p14="http://schemas.microsoft.com/office/powerpoint/2010/main" val="3161754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raalvm/graalvm-demos" TargetMode="External"/><Relationship Id="rId7" Type="http://schemas.openxmlformats.org/officeDocument/2006/relationships/hyperlink" Target="https://github.com/arnoutvw/graalvm-presentatie" TargetMode="External"/><Relationship Id="rId2" Type="http://schemas.openxmlformats.org/officeDocument/2006/relationships/hyperlink" Target="https://www.graalvm.org/docs/getting-started-with-graalvm/" TargetMode="External"/><Relationship Id="rId1" Type="http://schemas.openxmlformats.org/officeDocument/2006/relationships/slideLayout" Target="../slideLayouts/slideLayout2.xml"/><Relationship Id="rId6" Type="http://schemas.openxmlformats.org/officeDocument/2006/relationships/hyperlink" Target="https://github.com/graalvm/simplelanguage" TargetMode="External"/><Relationship Id="rId5" Type="http://schemas.openxmlformats.org/officeDocument/2006/relationships/hyperlink" Target="https://gist.github.com/smarr/d1f8f2101b5cc8e14e12" TargetMode="External"/><Relationship Id="rId4" Type="http://schemas.openxmlformats.org/officeDocument/2006/relationships/hyperlink" Target="http://lafo.ssw.uni-linz.ac.at/papers/2017_PLDI_GraalTutorial.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710DA040-B57E-43F7-B95E-D6887826F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137" y="687977"/>
            <a:ext cx="3263797" cy="6178731"/>
          </a:xfrm>
          <a:prstGeom prst="rect">
            <a:avLst/>
          </a:prstGeom>
        </p:spPr>
      </p:pic>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20" name="Rechthoek 19">
            <a:extLst>
              <a:ext uri="{FF2B5EF4-FFF2-40B4-BE49-F238E27FC236}">
                <a16:creationId xmlns:a16="http://schemas.microsoft.com/office/drawing/2014/main" id="{7E89462F-21C1-45F9-961D-CB38B2938A11}"/>
              </a:ext>
            </a:extLst>
          </p:cNvPr>
          <p:cNvSpPr/>
          <p:nvPr/>
        </p:nvSpPr>
        <p:spPr>
          <a:xfrm>
            <a:off x="0" y="2392628"/>
            <a:ext cx="8928376" cy="2431435"/>
          </a:xfrm>
          <a:prstGeom prst="rect">
            <a:avLst/>
          </a:prstGeom>
        </p:spPr>
        <p:txBody>
          <a:bodyPr wrap="square">
            <a:spAutoFit/>
          </a:bodyPr>
          <a:lstStyle/>
          <a:p>
            <a:pPr algn="ctr"/>
            <a:r>
              <a:rPr lang="nl-NL" sz="8000" dirty="0" err="1">
                <a:latin typeface="Arial" panose="020B0604020202020204" pitchFamily="34" charset="0"/>
                <a:cs typeface="Arial" panose="020B0604020202020204" pitchFamily="34" charset="0"/>
              </a:rPr>
              <a:t>GraalVM</a:t>
            </a:r>
            <a:endParaRPr lang="nl-NL" sz="8000" dirty="0">
              <a:latin typeface="Arial" panose="020B0604020202020204" pitchFamily="34" charset="0"/>
              <a:cs typeface="Arial" panose="020B0604020202020204" pitchFamily="34" charset="0"/>
            </a:endParaRPr>
          </a:p>
          <a:p>
            <a:pPr algn="ctr"/>
            <a:endParaRPr lang="nl-NL" sz="3600" dirty="0">
              <a:latin typeface="Arial" panose="020B0604020202020204" pitchFamily="34" charset="0"/>
              <a:cs typeface="Arial" panose="020B0604020202020204" pitchFamily="34" charset="0"/>
            </a:endParaRPr>
          </a:p>
          <a:p>
            <a:pPr algn="ctr"/>
            <a:r>
              <a:rPr lang="nl-NL" sz="3600" dirty="0">
                <a:latin typeface="Arial" panose="020B0604020202020204" pitchFamily="34" charset="0"/>
                <a:cs typeface="Arial" panose="020B0604020202020204" pitchFamily="34" charset="0"/>
              </a:rPr>
              <a:t>26 Augustus 2020</a:t>
            </a:r>
            <a:endParaRPr lang="nl-NL" sz="800" dirty="0">
              <a:latin typeface="Arial" panose="020B0604020202020204" pitchFamily="34" charset="0"/>
              <a:cs typeface="Arial" panose="020B0604020202020204" pitchFamily="34" charset="0"/>
            </a:endParaRP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pic>
        <p:nvPicPr>
          <p:cNvPr id="29" name="Afbeelding 28">
            <a:extLst>
              <a:ext uri="{FF2B5EF4-FFF2-40B4-BE49-F238E27FC236}">
                <a16:creationId xmlns:a16="http://schemas.microsoft.com/office/drawing/2014/main" id="{AB2E563D-3CDD-4077-B7B8-592C5859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9816" y="5224414"/>
            <a:ext cx="2522124" cy="524119"/>
          </a:xfrm>
          <a:prstGeom prst="rect">
            <a:avLst/>
          </a:prstGeom>
        </p:spPr>
      </p:pic>
    </p:spTree>
    <p:extLst>
      <p:ext uri="{BB962C8B-B14F-4D97-AF65-F5344CB8AC3E}">
        <p14:creationId xmlns:p14="http://schemas.microsoft.com/office/powerpoint/2010/main" val="380484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native-image</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endParaRPr lang="en-NL" dirty="0"/>
          </a:p>
        </p:txBody>
      </p:sp>
      <p:pic>
        <p:nvPicPr>
          <p:cNvPr id="2050" name="Picture 2" descr="GraalVM vs Native Image Time to First Response">
            <a:extLst>
              <a:ext uri="{FF2B5EF4-FFF2-40B4-BE49-F238E27FC236}">
                <a16:creationId xmlns:a16="http://schemas.microsoft.com/office/drawing/2014/main" id="{1B3EB3B0-9E66-D243-9C94-E11E8F5D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0899"/>
            <a:ext cx="3834614"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alVM vs Native Image Resident Set Size after First Response">
            <a:extLst>
              <a:ext uri="{FF2B5EF4-FFF2-40B4-BE49-F238E27FC236}">
                <a16:creationId xmlns:a16="http://schemas.microsoft.com/office/drawing/2014/main" id="{FED6DC5D-F4D9-C141-B31A-8318CF9E3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19456"/>
            <a:ext cx="3834613"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0 to 99 percentile response times measured over 10000 requests for Native Image, cold JVM, and warm JVM">
            <a:extLst>
              <a:ext uri="{FF2B5EF4-FFF2-40B4-BE49-F238E27FC236}">
                <a16:creationId xmlns:a16="http://schemas.microsoft.com/office/drawing/2014/main" id="{14757DC8-A90B-254A-946F-041DAB77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335" y="1755006"/>
            <a:ext cx="5895943" cy="442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1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Spring</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Haken </a:t>
            </a:r>
            <a:r>
              <a:rPr lang="en-US" dirty="0" err="1"/>
              <a:t>en</a:t>
            </a:r>
            <a:r>
              <a:rPr lang="en-US" dirty="0"/>
              <a:t> </a:t>
            </a:r>
            <a:r>
              <a:rPr lang="en-US" dirty="0" err="1"/>
              <a:t>ogen</a:t>
            </a:r>
            <a:endParaRPr lang="en-US" dirty="0"/>
          </a:p>
          <a:p>
            <a:pPr lvl="1"/>
            <a:r>
              <a:rPr lang="en-US" dirty="0"/>
              <a:t>Extra dependency </a:t>
            </a:r>
            <a:r>
              <a:rPr lang="en-US" dirty="0" err="1"/>
              <a:t>nodig</a:t>
            </a:r>
            <a:endParaRPr lang="en-US" dirty="0"/>
          </a:p>
          <a:p>
            <a:pPr lvl="1"/>
            <a:r>
              <a:rPr lang="en-US" dirty="0" err="1"/>
              <a:t>Speciale</a:t>
            </a:r>
            <a:r>
              <a:rPr lang="en-US" dirty="0"/>
              <a:t> </a:t>
            </a:r>
            <a:r>
              <a:rPr lang="en-US" dirty="0" err="1"/>
              <a:t>buildstappen</a:t>
            </a:r>
            <a:endParaRPr lang="en-US" dirty="0"/>
          </a:p>
          <a:p>
            <a:pPr lvl="1"/>
            <a:r>
              <a:rPr lang="en-US" dirty="0" err="1"/>
              <a:t>Bepaalde</a:t>
            </a:r>
            <a:r>
              <a:rPr lang="en-US" dirty="0"/>
              <a:t> </a:t>
            </a:r>
            <a:r>
              <a:rPr lang="en-US" dirty="0" err="1"/>
              <a:t>onderdelen</a:t>
            </a:r>
            <a:r>
              <a:rPr lang="en-US" dirty="0"/>
              <a:t> </a:t>
            </a:r>
            <a:r>
              <a:rPr lang="en-US" dirty="0" err="1"/>
              <a:t>werken</a:t>
            </a:r>
            <a:r>
              <a:rPr lang="en-US" dirty="0"/>
              <a:t> </a:t>
            </a:r>
            <a:r>
              <a:rPr lang="en-US" dirty="0" err="1"/>
              <a:t>nog</a:t>
            </a:r>
            <a:r>
              <a:rPr lang="en-US" dirty="0"/>
              <a:t> </a:t>
            </a:r>
            <a:r>
              <a:rPr lang="en-US" dirty="0" err="1"/>
              <a:t>niet</a:t>
            </a:r>
            <a:endParaRPr lang="en-US" dirty="0"/>
          </a:p>
          <a:p>
            <a:pPr lvl="1"/>
            <a:r>
              <a:rPr lang="en-US" dirty="0"/>
              <a:t>Lange </a:t>
            </a:r>
            <a:r>
              <a:rPr lang="en-US" dirty="0" err="1"/>
              <a:t>compilatie</a:t>
            </a:r>
            <a:r>
              <a:rPr lang="en-US" dirty="0"/>
              <a:t> </a:t>
            </a:r>
            <a:r>
              <a:rPr lang="en-US" dirty="0" err="1"/>
              <a:t>tijd</a:t>
            </a:r>
            <a:r>
              <a:rPr lang="en-US" dirty="0"/>
              <a:t> -&gt; van 30 sec </a:t>
            </a:r>
            <a:r>
              <a:rPr lang="en-US" dirty="0" err="1"/>
              <a:t>naar</a:t>
            </a:r>
            <a:r>
              <a:rPr lang="en-US" dirty="0"/>
              <a:t> 6 </a:t>
            </a:r>
            <a:r>
              <a:rPr lang="en-US" dirty="0" err="1"/>
              <a:t>minuten</a:t>
            </a:r>
            <a:endParaRPr lang="en-US" dirty="0"/>
          </a:p>
          <a:p>
            <a:endParaRPr lang="en-US" dirty="0"/>
          </a:p>
          <a:p>
            <a:r>
              <a:rPr lang="en-US" dirty="0"/>
              <a:t>Demo</a:t>
            </a:r>
          </a:p>
          <a:p>
            <a:endParaRPr lang="en-US" dirty="0"/>
          </a:p>
        </p:txBody>
      </p:sp>
    </p:spTree>
    <p:extLst>
      <p:ext uri="{BB962C8B-B14F-4D97-AF65-F5344CB8AC3E}">
        <p14:creationId xmlns:p14="http://schemas.microsoft.com/office/powerpoint/2010/main" val="101956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Quarkus</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257728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Micronaut</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95683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Verder</a:t>
            </a:r>
            <a:r>
              <a:rPr lang="en-US" dirty="0"/>
              <a:t> </a:t>
            </a:r>
            <a:r>
              <a:rPr lang="en-US" dirty="0" err="1"/>
              <a:t>informatie</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hlinkClick r:id="rId2"/>
              </a:rPr>
              <a:t>https://www.graalvm.org/docs/getting-started-with-graalvm/</a:t>
            </a:r>
            <a:endParaRPr lang="en-US" dirty="0"/>
          </a:p>
          <a:p>
            <a:r>
              <a:rPr lang="en-US" dirty="0">
                <a:hlinkClick r:id="rId3"/>
              </a:rPr>
              <a:t>https://github.com/graalvm/graalvm-demos</a:t>
            </a:r>
            <a:endParaRPr lang="en-US" dirty="0"/>
          </a:p>
          <a:p>
            <a:r>
              <a:rPr lang="en-US" dirty="0">
                <a:hlinkClick r:id="rId4"/>
              </a:rPr>
              <a:t>http://lafo.ssw.uni-linz.ac.at/papers/2017_PLDI_GraalTutorial.pdf</a:t>
            </a:r>
            <a:endParaRPr lang="en-US" dirty="0"/>
          </a:p>
          <a:p>
            <a:r>
              <a:rPr lang="en-US" dirty="0">
                <a:hlinkClick r:id="rId5"/>
              </a:rPr>
              <a:t>https://gist.github.com/smarr/d1f8f2101b5cc8e14e12</a:t>
            </a:r>
            <a:endParaRPr lang="en-US" dirty="0"/>
          </a:p>
          <a:p>
            <a:r>
              <a:rPr lang="en-US" dirty="0">
                <a:hlinkClick r:id="rId6"/>
              </a:rPr>
              <a:t>https://github.com/graalvm/simplelanguage</a:t>
            </a:r>
            <a:endParaRPr lang="en-US" dirty="0"/>
          </a:p>
          <a:p>
            <a:r>
              <a:rPr lang="en-US" dirty="0">
                <a:hlinkClick r:id="rId7"/>
              </a:rPr>
              <a:t>https://github.com/arnoutvw/graalvm-presentatie</a:t>
            </a:r>
            <a:endParaRPr lang="en-US"/>
          </a:p>
          <a:p>
            <a:endParaRPr lang="en-US" dirty="0"/>
          </a:p>
          <a:p>
            <a:endParaRPr lang="en-US" dirty="0"/>
          </a:p>
          <a:p>
            <a:endParaRPr lang="en-US" dirty="0"/>
          </a:p>
        </p:txBody>
      </p:sp>
    </p:spTree>
    <p:extLst>
      <p:ext uri="{BB962C8B-B14F-4D97-AF65-F5344CB8AC3E}">
        <p14:creationId xmlns:p14="http://schemas.microsoft.com/office/powerpoint/2010/main" val="115300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D45-3183-0141-A47C-20269CF23AB0}"/>
              </a:ext>
            </a:extLst>
          </p:cNvPr>
          <p:cNvSpPr>
            <a:spLocks noGrp="1"/>
          </p:cNvSpPr>
          <p:nvPr>
            <p:ph type="title"/>
          </p:nvPr>
        </p:nvSpPr>
        <p:spPr/>
        <p:txBody>
          <a:bodyPr/>
          <a:lstStyle/>
          <a:p>
            <a:r>
              <a:rPr lang="en-US" dirty="0" err="1"/>
              <a:t>Vragen</a:t>
            </a:r>
            <a:r>
              <a:rPr lang="en-US" dirty="0"/>
              <a:t>?</a:t>
            </a:r>
          </a:p>
        </p:txBody>
      </p:sp>
      <p:sp>
        <p:nvSpPr>
          <p:cNvPr id="3" name="Content Placeholder 2">
            <a:extLst>
              <a:ext uri="{FF2B5EF4-FFF2-40B4-BE49-F238E27FC236}">
                <a16:creationId xmlns:a16="http://schemas.microsoft.com/office/drawing/2014/main" id="{3DC57AC2-FF70-2A4E-94BC-C607DA198052}"/>
              </a:ext>
            </a:extLst>
          </p:cNvPr>
          <p:cNvSpPr>
            <a:spLocks noGrp="1"/>
          </p:cNvSpPr>
          <p:nvPr>
            <p:ph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FC4BAF69-C3AE-B044-8C20-00F46CC7CC85}"/>
              </a:ext>
            </a:extLst>
          </p:cNvPr>
          <p:cNvPicPr>
            <a:picLocks noChangeAspect="1"/>
          </p:cNvPicPr>
          <p:nvPr/>
        </p:nvPicPr>
        <p:blipFill>
          <a:blip r:embed="rId2"/>
          <a:stretch>
            <a:fillRect/>
          </a:stretch>
        </p:blipFill>
        <p:spPr>
          <a:xfrm>
            <a:off x="2616200" y="1257300"/>
            <a:ext cx="5441950" cy="5441950"/>
          </a:xfrm>
          <a:prstGeom prst="rect">
            <a:avLst/>
          </a:prstGeom>
        </p:spPr>
      </p:pic>
    </p:spTree>
    <p:extLst>
      <p:ext uri="{BB962C8B-B14F-4D97-AF65-F5344CB8AC3E}">
        <p14:creationId xmlns:p14="http://schemas.microsoft.com/office/powerpoint/2010/main" val="24151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sp>
        <p:nvSpPr>
          <p:cNvPr id="22" name="Tekstvak 21">
            <a:extLst>
              <a:ext uri="{FF2B5EF4-FFF2-40B4-BE49-F238E27FC236}">
                <a16:creationId xmlns:a16="http://schemas.microsoft.com/office/drawing/2014/main" id="{4946FCF6-D05D-492E-946A-7F043E59A996}"/>
              </a:ext>
            </a:extLst>
          </p:cNvPr>
          <p:cNvSpPr txBox="1"/>
          <p:nvPr/>
        </p:nvSpPr>
        <p:spPr>
          <a:xfrm>
            <a:off x="850233" y="542908"/>
            <a:ext cx="8574598" cy="584775"/>
          </a:xfrm>
          <a:prstGeom prst="rect">
            <a:avLst/>
          </a:prstGeom>
          <a:noFill/>
        </p:spPr>
        <p:txBody>
          <a:bodyPr wrap="square" rtlCol="0">
            <a:spAutoFit/>
          </a:bodyPr>
          <a:lstStyle/>
          <a:p>
            <a:r>
              <a:rPr lang="nl-NL" sz="3200" dirty="0">
                <a:latin typeface="Arial" panose="020B0604020202020204" pitchFamily="34" charset="0"/>
                <a:cs typeface="Arial" panose="020B0604020202020204" pitchFamily="34" charset="0"/>
              </a:rPr>
              <a:t>Agenda</a:t>
            </a:r>
          </a:p>
        </p:txBody>
      </p:sp>
      <p:sp>
        <p:nvSpPr>
          <p:cNvPr id="10" name="Titel 1">
            <a:extLst>
              <a:ext uri="{FF2B5EF4-FFF2-40B4-BE49-F238E27FC236}">
                <a16:creationId xmlns:a16="http://schemas.microsoft.com/office/drawing/2014/main" id="{91948591-16C1-4F7F-A6BA-8632BADD32FF}"/>
              </a:ext>
            </a:extLst>
          </p:cNvPr>
          <p:cNvSpPr txBox="1">
            <a:spLocks/>
          </p:cNvSpPr>
          <p:nvPr/>
        </p:nvSpPr>
        <p:spPr>
          <a:xfrm>
            <a:off x="1050878" y="1802326"/>
            <a:ext cx="11013743" cy="41071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400" dirty="0">
                <a:latin typeface="Arial" panose="020B0604020202020204" pitchFamily="34" charset="0"/>
                <a:cs typeface="Arial" panose="020B0604020202020204" pitchFamily="34" charset="0"/>
              </a:rPr>
              <a:t>Vandaag op de agenda</a:t>
            </a:r>
          </a:p>
          <a:p>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GraalVM</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Voorbeelden</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Native-image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Performance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Spring</a:t>
            </a: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Quarkus</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Micronaut</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Docker</a:t>
            </a:r>
          </a:p>
          <a:p>
            <a:endParaRPr lang="nl-NL" sz="2400" dirty="0">
              <a:latin typeface="Segoe Print" panose="02000600000000000000" pitchFamily="2" charset="0"/>
            </a:endParaRPr>
          </a:p>
          <a:p>
            <a:endParaRPr lang="nl-NL" sz="2400" dirty="0">
              <a:latin typeface="Segoe Print" panose="02000600000000000000" pitchFamily="2" charset="0"/>
            </a:endParaRPr>
          </a:p>
        </p:txBody>
      </p:sp>
      <p:pic>
        <p:nvPicPr>
          <p:cNvPr id="5" name="Afbeelding 4">
            <a:extLst>
              <a:ext uri="{FF2B5EF4-FFF2-40B4-BE49-F238E27FC236}">
                <a16:creationId xmlns:a16="http://schemas.microsoft.com/office/drawing/2014/main" id="{1475652A-8EF4-4532-B3F1-9B00B4C6E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3292"/>
            <a:ext cx="697833" cy="804708"/>
          </a:xfrm>
          <a:prstGeom prst="rect">
            <a:avLst/>
          </a:prstGeom>
        </p:spPr>
      </p:pic>
      <p:pic>
        <p:nvPicPr>
          <p:cNvPr id="7" name="Afbeelding 6">
            <a:extLst>
              <a:ext uri="{FF2B5EF4-FFF2-40B4-BE49-F238E27FC236}">
                <a16:creationId xmlns:a16="http://schemas.microsoft.com/office/drawing/2014/main" id="{10BAFE98-26B7-4F18-AFE6-A7986630F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641" y="6245944"/>
            <a:ext cx="2625927" cy="545690"/>
          </a:xfrm>
          <a:prstGeom prst="rect">
            <a:avLst/>
          </a:prstGeom>
        </p:spPr>
      </p:pic>
    </p:spTree>
    <p:extLst>
      <p:ext uri="{BB962C8B-B14F-4D97-AF65-F5344CB8AC3E}">
        <p14:creationId xmlns:p14="http://schemas.microsoft.com/office/powerpoint/2010/main" val="20201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 calcmode="lin" valueType="num">
                                      <p:cBhvr additive="base">
                                        <p:cTn id="4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Doel:</a:t>
            </a:r>
          </a:p>
          <a:p>
            <a:pPr lvl="1"/>
            <a:r>
              <a:rPr lang="en-US" dirty="0" err="1"/>
              <a:t>Verbeteren</a:t>
            </a:r>
            <a:r>
              <a:rPr lang="en-US" dirty="0"/>
              <a:t> van de performance</a:t>
            </a:r>
          </a:p>
          <a:p>
            <a:pPr lvl="1"/>
            <a:r>
              <a:rPr lang="en-US" dirty="0" err="1"/>
              <a:t>Verminderen</a:t>
            </a:r>
            <a:r>
              <a:rPr lang="en-US" dirty="0"/>
              <a:t> van startup </a:t>
            </a:r>
            <a:r>
              <a:rPr lang="en-US" dirty="0" err="1"/>
              <a:t>tijd</a:t>
            </a:r>
            <a:r>
              <a:rPr lang="en-US" dirty="0"/>
              <a:t> met native-image</a:t>
            </a:r>
          </a:p>
          <a:p>
            <a:pPr lvl="1"/>
            <a:r>
              <a:rPr lang="en-US" dirty="0"/>
              <a:t>Meer </a:t>
            </a:r>
            <a:r>
              <a:rPr lang="en-US" dirty="0" err="1"/>
              <a:t>integratie</a:t>
            </a:r>
            <a:r>
              <a:rPr lang="en-US" dirty="0"/>
              <a:t> met oracle database, java, </a:t>
            </a:r>
            <a:r>
              <a:rPr lang="en-US" dirty="0" err="1"/>
              <a:t>javascript</a:t>
            </a:r>
            <a:endParaRPr lang="en-US" dirty="0"/>
          </a:p>
          <a:p>
            <a:pPr lvl="1"/>
            <a:r>
              <a:rPr lang="en-US" dirty="0" err="1"/>
              <a:t>Mogelijkheid</a:t>
            </a:r>
            <a:r>
              <a:rPr lang="en-US" dirty="0"/>
              <a:t> om </a:t>
            </a:r>
            <a:r>
              <a:rPr lang="en-US" dirty="0" err="1"/>
              <a:t>meerdere</a:t>
            </a:r>
            <a:r>
              <a:rPr lang="en-US" dirty="0"/>
              <a:t> </a:t>
            </a:r>
            <a:r>
              <a:rPr lang="en-US" dirty="0" err="1"/>
              <a:t>talen</a:t>
            </a:r>
            <a:r>
              <a:rPr lang="en-US" dirty="0"/>
              <a:t> </a:t>
            </a:r>
            <a:r>
              <a:rPr lang="en-US" dirty="0" err="1"/>
              <a:t>te</a:t>
            </a:r>
            <a:r>
              <a:rPr lang="en-US" dirty="0"/>
              <a:t> </a:t>
            </a:r>
            <a:r>
              <a:rPr lang="en-US" dirty="0" err="1"/>
              <a:t>draaien</a:t>
            </a:r>
            <a:endParaRPr lang="en-US" dirty="0"/>
          </a:p>
          <a:p>
            <a:pPr lvl="1"/>
            <a:endParaRPr lang="en-US" dirty="0"/>
          </a:p>
          <a:p>
            <a:r>
              <a:rPr lang="en-US" dirty="0" err="1"/>
              <a:t>Geschiedenis</a:t>
            </a:r>
            <a:endParaRPr lang="en-US" dirty="0"/>
          </a:p>
          <a:p>
            <a:pPr lvl="1"/>
            <a:r>
              <a:rPr lang="en-US" dirty="0"/>
              <a:t>Maxine Virtual Machine door Sun Microsystems</a:t>
            </a:r>
          </a:p>
          <a:p>
            <a:pPr lvl="1"/>
            <a:r>
              <a:rPr lang="en-US" dirty="0"/>
              <a:t>Doel was om de JVM </a:t>
            </a:r>
            <a:r>
              <a:rPr lang="en-US" dirty="0" err="1"/>
              <a:t>te</a:t>
            </a:r>
            <a:r>
              <a:rPr lang="en-US" dirty="0"/>
              <a:t> </a:t>
            </a:r>
            <a:r>
              <a:rPr lang="en-US" dirty="0" err="1"/>
              <a:t>schrijven</a:t>
            </a:r>
            <a:r>
              <a:rPr lang="en-US" dirty="0"/>
              <a:t> in Java </a:t>
            </a:r>
            <a:r>
              <a:rPr lang="en-US" dirty="0" err="1"/>
              <a:t>ipv</a:t>
            </a:r>
            <a:r>
              <a:rPr lang="en-US" dirty="0"/>
              <a:t> C++</a:t>
            </a:r>
          </a:p>
          <a:p>
            <a:pPr lvl="1"/>
            <a:r>
              <a:rPr lang="en-US" dirty="0" err="1"/>
              <a:t>Uiteindelijk</a:t>
            </a:r>
            <a:r>
              <a:rPr lang="en-US" dirty="0"/>
              <a:t> is </a:t>
            </a:r>
            <a:r>
              <a:rPr lang="en-US" dirty="0" err="1"/>
              <a:t>dat</a:t>
            </a:r>
            <a:r>
              <a:rPr lang="en-US" dirty="0"/>
              <a:t> </a:t>
            </a:r>
            <a:r>
              <a:rPr lang="en-US" dirty="0" err="1"/>
              <a:t>alleen</a:t>
            </a:r>
            <a:r>
              <a:rPr lang="en-US" dirty="0"/>
              <a:t> met de compiler </a:t>
            </a:r>
            <a:r>
              <a:rPr lang="en-US" dirty="0" err="1"/>
              <a:t>gedaan</a:t>
            </a:r>
            <a:endParaRPr lang="en-US" dirty="0"/>
          </a:p>
        </p:txBody>
      </p:sp>
    </p:spTree>
    <p:extLst>
      <p:ext uri="{BB962C8B-B14F-4D97-AF65-F5344CB8AC3E}">
        <p14:creationId xmlns:p14="http://schemas.microsoft.com/office/powerpoint/2010/main" val="57570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7F8825-A1AA-274A-AD9D-A58242F46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2530769"/>
            <a:ext cx="6350000" cy="3568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fontScale="92500" lnSpcReduction="20000"/>
          </a:bodyPr>
          <a:lstStyle/>
          <a:p>
            <a:r>
              <a:rPr lang="en-US" dirty="0" err="1"/>
              <a:t>Graal</a:t>
            </a:r>
            <a:endParaRPr lang="en-US" dirty="0"/>
          </a:p>
          <a:p>
            <a:pPr lvl="1"/>
            <a:r>
              <a:rPr lang="en-US" dirty="0" err="1"/>
              <a:t>Graal</a:t>
            </a:r>
            <a:r>
              <a:rPr lang="en-US" dirty="0"/>
              <a:t> compiler (</a:t>
            </a:r>
            <a:r>
              <a:rPr lang="en-US" dirty="0" err="1"/>
              <a:t>geschreven</a:t>
            </a:r>
            <a:r>
              <a:rPr lang="en-US" dirty="0"/>
              <a:t> in Java)</a:t>
            </a:r>
          </a:p>
          <a:p>
            <a:r>
              <a:rPr lang="en-US" dirty="0" err="1"/>
              <a:t>GraalVM</a:t>
            </a:r>
            <a:endParaRPr lang="en-US" dirty="0"/>
          </a:p>
          <a:p>
            <a:pPr lvl="1"/>
            <a:r>
              <a:rPr lang="en-US" dirty="0"/>
              <a:t>JVM</a:t>
            </a:r>
          </a:p>
          <a:p>
            <a:pPr lvl="1"/>
            <a:r>
              <a:rPr lang="en-US" dirty="0"/>
              <a:t>LLVM Runtime</a:t>
            </a:r>
          </a:p>
          <a:p>
            <a:pPr lvl="1"/>
            <a:r>
              <a:rPr lang="en-US" dirty="0" err="1"/>
              <a:t>Javascript</a:t>
            </a:r>
            <a:r>
              <a:rPr lang="en-US" dirty="0"/>
              <a:t> Runtime</a:t>
            </a:r>
          </a:p>
          <a:p>
            <a:pPr lvl="1"/>
            <a:r>
              <a:rPr lang="en-US" dirty="0"/>
              <a:t>Truffle Language Implementation framework</a:t>
            </a:r>
          </a:p>
          <a:p>
            <a:pPr lvl="1"/>
            <a:r>
              <a:rPr lang="en-US" dirty="0"/>
              <a:t>native image</a:t>
            </a:r>
          </a:p>
          <a:p>
            <a:r>
              <a:rPr lang="en-US" dirty="0"/>
              <a:t>Polyglot</a:t>
            </a:r>
          </a:p>
          <a:p>
            <a:pPr lvl="1"/>
            <a:r>
              <a:rPr lang="en-US" dirty="0" err="1"/>
              <a:t>Javascript</a:t>
            </a:r>
            <a:endParaRPr lang="en-US" dirty="0"/>
          </a:p>
          <a:p>
            <a:pPr lvl="1"/>
            <a:r>
              <a:rPr lang="en-US" dirty="0"/>
              <a:t>Python</a:t>
            </a:r>
          </a:p>
          <a:p>
            <a:pPr lvl="1"/>
            <a:r>
              <a:rPr lang="en-US" dirty="0"/>
              <a:t>Ruby</a:t>
            </a:r>
          </a:p>
          <a:p>
            <a:pPr lvl="1"/>
            <a:r>
              <a:rPr lang="en-US" dirty="0"/>
              <a:t>C/C++ (LLVM)</a:t>
            </a:r>
          </a:p>
          <a:p>
            <a:pPr lvl="1"/>
            <a:r>
              <a:rPr lang="en-US" dirty="0"/>
              <a:t>R</a:t>
            </a:r>
          </a:p>
          <a:p>
            <a:pPr lvl="1"/>
            <a:r>
              <a:rPr lang="en-US" dirty="0"/>
              <a:t>Your language here</a:t>
            </a:r>
          </a:p>
        </p:txBody>
      </p:sp>
    </p:spTree>
    <p:extLst>
      <p:ext uri="{BB962C8B-B14F-4D97-AF65-F5344CB8AC3E}">
        <p14:creationId xmlns:p14="http://schemas.microsoft.com/office/powerpoint/2010/main" val="100471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Truffle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GB" dirty="0"/>
              <a:t>Interpreter?</a:t>
            </a:r>
            <a:endParaRPr lang="en-US" dirty="0"/>
          </a:p>
          <a:p>
            <a:r>
              <a:rPr lang="en-US" dirty="0"/>
              <a:t>Compiler?</a:t>
            </a:r>
          </a:p>
          <a:p>
            <a:r>
              <a:rPr lang="en-US" dirty="0" err="1"/>
              <a:t>Beide</a:t>
            </a:r>
            <a:r>
              <a:rPr lang="en-US" dirty="0"/>
              <a:t>!</a:t>
            </a:r>
          </a:p>
          <a:p>
            <a:endParaRPr lang="en-US" dirty="0"/>
          </a:p>
          <a:p>
            <a:r>
              <a:rPr lang="en-US" dirty="0"/>
              <a:t>Interpreter </a:t>
            </a:r>
            <a:r>
              <a:rPr lang="en-US" dirty="0" err="1"/>
              <a:t>voor</a:t>
            </a:r>
            <a:r>
              <a:rPr lang="en-US" dirty="0"/>
              <a:t> de taal </a:t>
            </a:r>
            <a:r>
              <a:rPr lang="en-US" dirty="0" err="1"/>
              <a:t>geschreven</a:t>
            </a:r>
            <a:r>
              <a:rPr lang="en-US" dirty="0"/>
              <a:t> in java (met het </a:t>
            </a:r>
            <a:r>
              <a:rPr lang="en-US" dirty="0" err="1"/>
              <a:t>truffel</a:t>
            </a:r>
            <a:r>
              <a:rPr lang="en-US" dirty="0"/>
              <a:t> framework)</a:t>
            </a:r>
          </a:p>
          <a:p>
            <a:r>
              <a:rPr lang="en-US" dirty="0" err="1"/>
              <a:t>Gecompileerd</a:t>
            </a:r>
            <a:r>
              <a:rPr lang="en-US" dirty="0"/>
              <a:t> door de </a:t>
            </a:r>
            <a:r>
              <a:rPr lang="en-US" dirty="0" err="1"/>
              <a:t>GraalVM</a:t>
            </a:r>
            <a:r>
              <a:rPr lang="en-US" dirty="0"/>
              <a:t> JIT</a:t>
            </a:r>
          </a:p>
          <a:p>
            <a:r>
              <a:rPr lang="en-US" dirty="0"/>
              <a:t>Native-image support</a:t>
            </a:r>
          </a:p>
          <a:p>
            <a:endParaRPr lang="en-US" dirty="0"/>
          </a:p>
        </p:txBody>
      </p:sp>
      <p:pic>
        <p:nvPicPr>
          <p:cNvPr id="4" name="Picture 3">
            <a:extLst>
              <a:ext uri="{FF2B5EF4-FFF2-40B4-BE49-F238E27FC236}">
                <a16:creationId xmlns:a16="http://schemas.microsoft.com/office/drawing/2014/main" id="{FCD3FE87-DC39-4C48-AF2B-1D2300A46F1E}"/>
              </a:ext>
            </a:extLst>
          </p:cNvPr>
          <p:cNvPicPr>
            <a:picLocks noChangeAspect="1"/>
          </p:cNvPicPr>
          <p:nvPr/>
        </p:nvPicPr>
        <p:blipFill>
          <a:blip r:embed="rId2"/>
          <a:stretch>
            <a:fillRect/>
          </a:stretch>
        </p:blipFill>
        <p:spPr>
          <a:xfrm>
            <a:off x="6804229" y="0"/>
            <a:ext cx="5184031" cy="3223967"/>
          </a:xfrm>
          <a:prstGeom prst="rect">
            <a:avLst/>
          </a:prstGeom>
        </p:spPr>
      </p:pic>
    </p:spTree>
    <p:extLst>
      <p:ext uri="{BB962C8B-B14F-4D97-AF65-F5344CB8AC3E}">
        <p14:creationId xmlns:p14="http://schemas.microsoft.com/office/powerpoint/2010/main" val="400337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Voorbeelden</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Java</a:t>
            </a:r>
          </a:p>
          <a:p>
            <a:r>
              <a:rPr lang="en-US" dirty="0" err="1"/>
              <a:t>Javascript</a:t>
            </a:r>
            <a:endParaRPr lang="en-US" dirty="0"/>
          </a:p>
          <a:p>
            <a:r>
              <a:rPr lang="en-US" dirty="0"/>
              <a:t>Ruby</a:t>
            </a:r>
          </a:p>
          <a:p>
            <a:pPr lvl="1"/>
            <a:r>
              <a:rPr lang="en-US" dirty="0" err="1"/>
              <a:t>gu</a:t>
            </a:r>
            <a:r>
              <a:rPr lang="en-US" dirty="0"/>
              <a:t> install ruby</a:t>
            </a:r>
          </a:p>
          <a:p>
            <a:r>
              <a:rPr lang="en-US" dirty="0"/>
              <a:t>Python</a:t>
            </a:r>
          </a:p>
          <a:p>
            <a:pPr lvl="1"/>
            <a:r>
              <a:rPr lang="en-US" dirty="0" err="1"/>
              <a:t>gu</a:t>
            </a:r>
            <a:r>
              <a:rPr lang="en-US" dirty="0"/>
              <a:t> install python</a:t>
            </a:r>
          </a:p>
          <a:p>
            <a:r>
              <a:rPr lang="en-US" dirty="0"/>
              <a:t>C++ LVVM</a:t>
            </a:r>
          </a:p>
          <a:p>
            <a:pPr lvl="1"/>
            <a:r>
              <a:rPr lang="en-US" dirty="0" err="1"/>
              <a:t>gu</a:t>
            </a:r>
            <a:r>
              <a:rPr lang="en-US" dirty="0"/>
              <a:t> install </a:t>
            </a:r>
            <a:r>
              <a:rPr lang="en-US" dirty="0" err="1"/>
              <a:t>llvm</a:t>
            </a:r>
            <a:r>
              <a:rPr lang="en-US" dirty="0"/>
              <a:t>-toolchain</a:t>
            </a:r>
          </a:p>
          <a:p>
            <a:r>
              <a:rPr lang="en-US" dirty="0" err="1"/>
              <a:t>Combineren</a:t>
            </a:r>
            <a:r>
              <a:rPr lang="en-US" dirty="0"/>
              <a:t> van </a:t>
            </a:r>
            <a:r>
              <a:rPr lang="en-US" dirty="0" err="1"/>
              <a:t>talen</a:t>
            </a:r>
            <a:endParaRPr lang="en-US" dirty="0"/>
          </a:p>
          <a:p>
            <a:r>
              <a:rPr lang="en-US" dirty="0" err="1"/>
              <a:t>jvisualvm</a:t>
            </a:r>
            <a:endParaRPr lang="en-US" dirty="0"/>
          </a:p>
        </p:txBody>
      </p:sp>
    </p:spTree>
    <p:extLst>
      <p:ext uri="{BB962C8B-B14F-4D97-AF65-F5344CB8AC3E}">
        <p14:creationId xmlns:p14="http://schemas.microsoft.com/office/powerpoint/2010/main" val="88382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Native-image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nl-NL" dirty="0" err="1"/>
              <a:t>Ahead</a:t>
            </a:r>
            <a:r>
              <a:rPr lang="nl-NL" dirty="0"/>
              <a:t> of time compilatie naar machine code</a:t>
            </a:r>
          </a:p>
          <a:p>
            <a:pPr lvl="1"/>
            <a:r>
              <a:rPr lang="nl-NL" dirty="0"/>
              <a:t>Inclusief alle </a:t>
            </a:r>
            <a:r>
              <a:rPr lang="nl-NL" dirty="0" err="1"/>
              <a:t>libraries</a:t>
            </a:r>
            <a:r>
              <a:rPr lang="nl-NL" dirty="0"/>
              <a:t> -&gt; grote </a:t>
            </a:r>
            <a:r>
              <a:rPr lang="nl-NL" dirty="0" err="1"/>
              <a:t>binairy</a:t>
            </a:r>
            <a:endParaRPr lang="nl-NL" dirty="0"/>
          </a:p>
          <a:p>
            <a:pPr lvl="1"/>
            <a:r>
              <a:rPr lang="nl-NL" dirty="0"/>
              <a:t>Langere compilatie slag</a:t>
            </a:r>
          </a:p>
          <a:p>
            <a:r>
              <a:rPr lang="nl-NL" dirty="0"/>
              <a:t>Door AOT compilatie is reflectie een uitdaging</a:t>
            </a:r>
          </a:p>
          <a:p>
            <a:pPr lvl="1"/>
            <a:r>
              <a:rPr lang="nl-NL" dirty="0"/>
              <a:t>Werkt of niet</a:t>
            </a:r>
          </a:p>
          <a:p>
            <a:pPr lvl="1"/>
            <a:r>
              <a:rPr lang="nl-NL" dirty="0"/>
              <a:t>Of heeft speciale configuratie nodig.</a:t>
            </a:r>
          </a:p>
          <a:p>
            <a:r>
              <a:rPr lang="nl-NL" dirty="0"/>
              <a:t>Moet nog </a:t>
            </a:r>
            <a:r>
              <a:rPr lang="nl-NL" dirty="0" err="1"/>
              <a:t>geinstalleerd</a:t>
            </a:r>
            <a:r>
              <a:rPr lang="nl-NL" dirty="0"/>
              <a:t> worden: </a:t>
            </a:r>
            <a:r>
              <a:rPr lang="nl-NL" dirty="0" err="1"/>
              <a:t>gu</a:t>
            </a:r>
            <a:r>
              <a:rPr lang="nl-NL" dirty="0"/>
              <a:t> </a:t>
            </a:r>
            <a:r>
              <a:rPr lang="nl-NL" dirty="0" err="1"/>
              <a:t>install</a:t>
            </a:r>
            <a:r>
              <a:rPr lang="nl-NL" dirty="0"/>
              <a:t> native-image</a:t>
            </a:r>
          </a:p>
          <a:p>
            <a:r>
              <a:rPr lang="nl-NL" dirty="0"/>
              <a:t>Demo</a:t>
            </a:r>
          </a:p>
        </p:txBody>
      </p:sp>
    </p:spTree>
    <p:extLst>
      <p:ext uri="{BB962C8B-B14F-4D97-AF65-F5344CB8AC3E}">
        <p14:creationId xmlns:p14="http://schemas.microsoft.com/office/powerpoint/2010/main" val="99882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a:t>
            </a:r>
          </a:p>
        </p:txBody>
      </p:sp>
      <p:pic>
        <p:nvPicPr>
          <p:cNvPr id="5" name="Content Placeholder 4" descr="A screenshot of a social media post&#10;&#10;Description automatically generated">
            <a:extLst>
              <a:ext uri="{FF2B5EF4-FFF2-40B4-BE49-F238E27FC236}">
                <a16:creationId xmlns:a16="http://schemas.microsoft.com/office/drawing/2014/main" id="{43494D5D-0C5B-1E46-88FC-7E772648D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587" y="1107172"/>
            <a:ext cx="5495788" cy="2699544"/>
          </a:xfrm>
        </p:spPr>
      </p:pic>
      <p:pic>
        <p:nvPicPr>
          <p:cNvPr id="6" name="Picture 5">
            <a:extLst>
              <a:ext uri="{FF2B5EF4-FFF2-40B4-BE49-F238E27FC236}">
                <a16:creationId xmlns:a16="http://schemas.microsoft.com/office/drawing/2014/main" id="{A9D48CCE-123E-EA45-9027-B4EE5F01A2A5}"/>
              </a:ext>
            </a:extLst>
          </p:cNvPr>
          <p:cNvPicPr>
            <a:picLocks noChangeAspect="1"/>
          </p:cNvPicPr>
          <p:nvPr/>
        </p:nvPicPr>
        <p:blipFill>
          <a:blip r:embed="rId3"/>
          <a:stretch>
            <a:fillRect/>
          </a:stretch>
        </p:blipFill>
        <p:spPr>
          <a:xfrm>
            <a:off x="5370998" y="1965573"/>
            <a:ext cx="6459415" cy="3785255"/>
          </a:xfrm>
          <a:prstGeom prst="rect">
            <a:avLst/>
          </a:prstGeom>
        </p:spPr>
      </p:pic>
    </p:spTree>
    <p:extLst>
      <p:ext uri="{BB962C8B-B14F-4D97-AF65-F5344CB8AC3E}">
        <p14:creationId xmlns:p14="http://schemas.microsoft.com/office/powerpoint/2010/main" val="232046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 2</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r>
              <a:rPr lang="en-GB" dirty="0"/>
              <a:t>https://</a:t>
            </a:r>
            <a:r>
              <a:rPr lang="en-GB" dirty="0" err="1"/>
              <a:t>github.com</a:t>
            </a:r>
            <a:r>
              <a:rPr lang="en-GB" dirty="0"/>
              <a:t>/</a:t>
            </a:r>
            <a:r>
              <a:rPr lang="en-GB" dirty="0" err="1"/>
              <a:t>JosePaumard</a:t>
            </a:r>
            <a:r>
              <a:rPr lang="en-GB" dirty="0"/>
              <a:t>/jdk8-stream-rx-comparison/tree/master/</a:t>
            </a:r>
            <a:r>
              <a:rPr lang="en-GB" dirty="0" err="1"/>
              <a:t>src</a:t>
            </a:r>
            <a:r>
              <a:rPr lang="en-GB" dirty="0"/>
              <a:t>/main/java/org/</a:t>
            </a:r>
            <a:r>
              <a:rPr lang="en-GB" dirty="0" err="1"/>
              <a:t>paumard</a:t>
            </a:r>
            <a:r>
              <a:rPr lang="en-GB" dirty="0"/>
              <a:t>/jdk8/stream</a:t>
            </a:r>
            <a:endParaRPr lang="en-NL" dirty="0"/>
          </a:p>
        </p:txBody>
      </p:sp>
      <p:pic>
        <p:nvPicPr>
          <p:cNvPr id="1026" name="Picture 2" descr="Image for post">
            <a:extLst>
              <a:ext uri="{FF2B5EF4-FFF2-40B4-BE49-F238E27FC236}">
                <a16:creationId xmlns:a16="http://schemas.microsoft.com/office/drawing/2014/main" id="{1C262172-09EB-9441-9E44-D9428ED5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82944"/>
            <a:ext cx="6440539" cy="398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4322"/>
      </p:ext>
    </p:extLst>
  </p:cSld>
  <p:clrMapOvr>
    <a:masterClrMapping/>
  </p:clrMapOvr>
</p:sld>
</file>

<file path=ppt/theme/theme1.xml><?xml version="1.0" encoding="utf-8"?>
<a:theme xmlns:a="http://schemas.openxmlformats.org/drawingml/2006/main" name="Tekst algemeen">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pect" id="{64AA938D-C5BD-46B8-9598-919DDECB51D4}" vid="{A3A8461D-A096-4C9B-8795-D2581552DB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B80DE226BD4A48944B65CB65ACA3E5" ma:contentTypeVersion="7" ma:contentTypeDescription="Een nieuw document maken." ma:contentTypeScope="" ma:versionID="a8ca0d36c464c0caf842c8ffe44527db">
  <xsd:schema xmlns:xsd="http://www.w3.org/2001/XMLSchema" xmlns:xs="http://www.w3.org/2001/XMLSchema" xmlns:p="http://schemas.microsoft.com/office/2006/metadata/properties" xmlns:ns1="http://schemas.microsoft.com/sharepoint/v3" xmlns:ns2="b24089ec-5d17-491b-ac0a-0bf9c961c4b4" xmlns:ns3="c872380e-168c-44bd-ab22-8cb9cc797e37" targetNamespace="http://schemas.microsoft.com/office/2006/metadata/properties" ma:root="true" ma:fieldsID="48ada63c1d02588d46fee311d415aca3" ns1:_="" ns2:_="" ns3:_="">
    <xsd:import namespace="http://schemas.microsoft.com/sharepoint/v3"/>
    <xsd:import namespace="b24089ec-5d17-491b-ac0a-0bf9c961c4b4"/>
    <xsd:import namespace="c872380e-168c-44bd-ab22-8cb9cc797e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xsd:simpleType>
        <xsd:restriction base="dms:Unknown"/>
      </xsd:simpleType>
    </xsd:element>
    <xsd:element name="PublishingExpirationDate" ma:index="9"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4089ec-5d17-491b-ac0a-0bf9c961c4b4" elementFormDefault="qualified">
    <xsd:import namespace="http://schemas.microsoft.com/office/2006/documentManagement/types"/>
    <xsd:import namespace="http://schemas.microsoft.com/office/infopath/2007/PartnerControls"/>
    <xsd:element name="SharedWithUsers" ma:index="10"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description="" ma:internalName="SharedWithDetails" ma:readOnly="true">
      <xsd:simpleType>
        <xsd:restriction base="dms:Note">
          <xsd:maxLength value="255"/>
        </xsd:restriction>
      </xsd:simpleType>
    </xsd:element>
    <xsd:element name="LastSharedByUser" ma:index="12" nillable="true" ma:displayName="Laatst gedeeld, per gebruiker" ma:description="" ma:internalName="LastSharedByUser" ma:readOnly="true">
      <xsd:simpleType>
        <xsd:restriction base="dms:Note">
          <xsd:maxLength value="255"/>
        </xsd:restriction>
      </xsd:simpleType>
    </xsd:element>
    <xsd:element name="LastSharedByTime" ma:index="13"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872380e-168c-44bd-ab22-8cb9cc797e37"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64F0F7-287A-4072-BBBC-3ECF68230CA8}">
  <ds:schemaRefs>
    <ds:schemaRef ds:uri="http://schemas.microsoft.com/sharepoint/v3/contenttype/forms"/>
  </ds:schemaRefs>
</ds:datastoreItem>
</file>

<file path=customXml/itemProps2.xml><?xml version="1.0" encoding="utf-8"?>
<ds:datastoreItem xmlns:ds="http://schemas.openxmlformats.org/officeDocument/2006/customXml" ds:itemID="{8C83C232-8B58-4A76-BAB4-CC99DBE10A45}">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2227590-344E-4FA0-8C03-3F2FC3E020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4089ec-5d17-491b-ac0a-0bf9c961c4b4"/>
    <ds:schemaRef ds:uri="c872380e-168c-44bd-ab22-8cb9cc797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19284</TotalTime>
  <Words>349</Words>
  <Application>Microsoft Macintosh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Segoe Print</vt:lpstr>
      <vt:lpstr>Times New Roman</vt:lpstr>
      <vt:lpstr>Wingdings</vt:lpstr>
      <vt:lpstr>Tekst algemeen</vt:lpstr>
      <vt:lpstr>PowerPoint Presentation</vt:lpstr>
      <vt:lpstr>PowerPoint Presentation</vt:lpstr>
      <vt:lpstr>GraalVM</vt:lpstr>
      <vt:lpstr>GraalVM</vt:lpstr>
      <vt:lpstr>Truffle</vt:lpstr>
      <vt:lpstr>Voorbeelden</vt:lpstr>
      <vt:lpstr>Native-image</vt:lpstr>
      <vt:lpstr>Performance - microbenchmarks</vt:lpstr>
      <vt:lpstr>Performance – microbenchmarks 2</vt:lpstr>
      <vt:lpstr>Performance – native-image</vt:lpstr>
      <vt:lpstr>Spring</vt:lpstr>
      <vt:lpstr>Quarkus</vt:lpstr>
      <vt:lpstr>Micronaut</vt:lpstr>
      <vt:lpstr>Verder informatie</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Alfred van Wageningen</dc:creator>
  <cp:lastModifiedBy>Arnout van Westen</cp:lastModifiedBy>
  <cp:revision>86</cp:revision>
  <cp:lastPrinted>2017-11-08T09:14:32Z</cp:lastPrinted>
  <dcterms:created xsi:type="dcterms:W3CDTF">2017-10-18T12:53:12Z</dcterms:created>
  <dcterms:modified xsi:type="dcterms:W3CDTF">2020-08-25T16:20:36Z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0x0101007DB80DE226BD4A48944B65CB65ACA3E5</vt:lpwstr>
  </property>
</Properties>
</file>